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00" r:id="rId3"/>
    <p:sldMasterId id="2147483713" r:id="rId4"/>
    <p:sldMasterId id="2147483725" r:id="rId5"/>
  </p:sldMasterIdLst>
  <p:notesMasterIdLst>
    <p:notesMasterId r:id="rId15"/>
  </p:notesMasterIdLst>
  <p:sldIdLst>
    <p:sldId id="268" r:id="rId6"/>
    <p:sldId id="269" r:id="rId7"/>
    <p:sldId id="266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C7F8-0F83-4530-91CE-EC6B821EA634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4E00F-DA0C-467C-9C29-552D8842A2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Liz</a:t>
            </a:r>
          </a:p>
          <a:p>
            <a:endParaRPr lang="en-US" dirty="0" smtClean="0"/>
          </a:p>
          <a:p>
            <a:r>
              <a:rPr lang="en-US" dirty="0" smtClean="0"/>
              <a:t>This is where we start. Our new mission statement is the foundation for achieving shared accountability,</a:t>
            </a:r>
            <a:r>
              <a:rPr lang="en-US" baseline="0" dirty="0" smtClean="0"/>
              <a:t> and the LiVe Well Center(s) are Intermountain’s “Center of Excellence” for delivering wellness oriented care to our patients.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FC2E-1040-4D00-AC14-FCA1DE584C4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00200"/>
            <a:ext cx="5334000" cy="1371600"/>
          </a:xfrm>
        </p:spPr>
        <p:txBody>
          <a:bodyPr anchor="ctr"/>
          <a:lstStyle>
            <a:lvl1pPr algn="ctr"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4267200" cy="1143000"/>
          </a:xfrm>
        </p:spPr>
        <p:txBody>
          <a:bodyPr lIns="91440" tIns="45720"/>
          <a:lstStyle>
            <a:lvl1pPr marL="0" indent="0" algn="ctr">
              <a:lnSpc>
                <a:spcPct val="100000"/>
              </a:lnSpc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C817FADE-CF3A-4118-8133-DFC74208E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914400"/>
            <a:ext cx="20002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8483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762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695700"/>
            <a:ext cx="762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914400"/>
            <a:ext cx="8001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6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620000" cy="3124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986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2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09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514600"/>
            <a:ext cx="2895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2895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7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89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460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4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228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109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514600"/>
            <a:ext cx="2895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2895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5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3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45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434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10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5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228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4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905000"/>
            <a:ext cx="3276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905000"/>
            <a:ext cx="3276600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4090988"/>
            <a:ext cx="3276600" cy="203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3401EF-21D2-4C64-A207-AA69EEED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622B-BF66-4A81-8DBD-9E65485B3042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36F7-1A8B-461C-ADF3-7E7554BB6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3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733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733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7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8EF1-A7DC-482E-A2BE-C78B3E1AF4B0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89E4-D89E-4A5D-BEA4-CA6179230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62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646F-31BC-47E7-9F4D-7B988C480569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0B6F-FF47-4A22-8FD1-36018193B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16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BBFE-C90D-45D5-A0D6-C8406C364B8C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1586-EBB8-4A8E-9DA4-3632C7524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79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A280-25E2-4CD7-A049-18EB9DED3534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4781-573C-46E9-A47D-D26CD69A2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18C7-86AB-4936-91B8-761901A02392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3AED-228B-4C16-B994-1E4BB395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9F17-B3CF-4AC2-9628-55AB47D39AB4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CD57-F08C-4F32-B7E5-0C5398F51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92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CC41-F301-4C29-B3CB-E222372B0023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6557-3254-48D8-B015-E3368B53C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0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A15C-E11F-433E-992A-1C827FDD89D6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EC08-CA57-463D-BAED-0983DAD3B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11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2E7F-5085-45A7-BD23-16D8BBBE5296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9E72-0A28-46D1-A10B-74E1D4C7E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0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F4EB-7456-4158-A388-B17F7E6C4938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9ED0-6F36-4D71-BCA4-4BE1F7CD5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987D-FEB3-49D3-BFFA-DC6A2C0AB1F2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1E51-5503-44D4-BBBF-6BA5B0C29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2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15A3-EFE9-4514-BF56-EBDFDCCC24A6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00A-E43B-4D0E-9890-3A78B7CA5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49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6CA8-1F07-445B-9D0D-8066B3C1B55F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0685-DD5F-4A3C-B948-3367C853A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3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B2AD-B1DC-41AC-9F01-C2AEEF7DB3A6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C670-70C3-4E77-8E01-D32559381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0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DD1B-8336-4802-853C-D200DA42B092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0933-7A45-4B9E-BE01-A3E987784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10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3DD1-F7B5-440B-9A2D-832F6E1DBE03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973D-3381-47B5-93FA-63B0D0D5C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43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26C7-C198-451D-BA01-0B9D1592FE83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45D4-7576-4828-9988-C969EA8D2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67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3DB1-CC90-4DCC-9797-EEAD048ADCFD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0D77-806D-4C83-97A7-9319E42B2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2CB8-3362-4330-9474-E2943F8165F4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684D-D68F-48A4-B8D7-75B6992F1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98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8AB2-24BD-4437-9CC0-86C713762E9F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9347-F930-4223-A560-5CB139CAC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3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6742-3309-4AC4-9882-7A3A94AADA0E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A15A-6B6D-4E19-BC43-000220AE4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17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1837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3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2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62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+mj-lt"/>
          <a:ea typeface="ヒラギノ角ゴ Pro W3" pitchFamily="-77" charset="-128"/>
          <a:cs typeface="ヒラギノ角ゴ Pro W3" pitchFamily="-77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Trebuchet MS" pitchFamily="34" charset="0"/>
          <a:ea typeface="ヒラギノ角ゴ Pro W3" pitchFamily="-77" charset="-128"/>
          <a:cs typeface="ヒラギノ角ゴ Pro W3" pitchFamily="-7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Trebuchet MS" pitchFamily="34" charset="0"/>
          <a:ea typeface="ヒラギノ角ゴ Pro W3" pitchFamily="-77" charset="-128"/>
          <a:cs typeface="ヒラギノ角ゴ Pro W3" pitchFamily="-7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Trebuchet MS" pitchFamily="34" charset="0"/>
          <a:ea typeface="ヒラギノ角ゴ Pro W3" pitchFamily="-77" charset="-128"/>
          <a:cs typeface="ヒラギノ角ゴ Pro W3" pitchFamily="-7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rgbClr val="FFFFFF"/>
          </a:solidFill>
          <a:latin typeface="Trebuchet MS" pitchFamily="34" charset="0"/>
          <a:ea typeface="ヒラギノ角ゴ Pro W3" pitchFamily="-77" charset="-128"/>
          <a:cs typeface="ヒラギノ角ゴ Pro W3" pitchFamily="-7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SzPct val="65000"/>
        <a:defRPr sz="3200">
          <a:solidFill>
            <a:schemeClr val="tx2"/>
          </a:solidFill>
          <a:latin typeface="Verdana" pitchFamily="-77" charset="0"/>
        </a:defRPr>
      </a:lvl9pPr>
    </p:titleStyle>
    <p:bodyStyle>
      <a:lvl1pPr marL="4572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accent2"/>
        </a:buClr>
        <a:buSzPct val="85000"/>
        <a:buFont typeface="Times" pitchFamily="18" charset="0"/>
        <a:defRPr sz="2400" i="1">
          <a:solidFill>
            <a:srgbClr val="BAC9F4"/>
          </a:solidFill>
          <a:latin typeface="+mn-lt"/>
          <a:ea typeface="ヒラギノ角ゴ Pro W3" pitchFamily="-77" charset="-128"/>
          <a:cs typeface="ヒラギノ角ゴ Pro W3" pitchFamily="-77" charset="-128"/>
        </a:defRPr>
      </a:lvl1pPr>
      <a:lvl2pPr marL="9144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rgbClr val="FFFFFF"/>
          </a:solidFill>
          <a:latin typeface="+mn-lt"/>
          <a:ea typeface="ヒラギノ角ゴ Pro W3" pitchFamily="-77" charset="-128"/>
          <a:cs typeface="ヒラギノ角ゴ Pro W3"/>
        </a:defRPr>
      </a:lvl2pPr>
      <a:lvl3pPr marL="13716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rgbClr val="FFFFFF"/>
          </a:solidFill>
          <a:latin typeface="+mn-lt"/>
          <a:ea typeface="ヒラギノ角ゴ Pro W3" pitchFamily="-77" charset="-128"/>
          <a:cs typeface="ヒラギノ角ゴ Pro W3"/>
        </a:defRPr>
      </a:lvl3pPr>
      <a:lvl4pPr marL="18288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rgbClr val="FFFFFF"/>
          </a:solidFill>
          <a:latin typeface="+mn-lt"/>
          <a:ea typeface="ヒラギノ角ゴ Pro W3" pitchFamily="-77" charset="-128"/>
          <a:cs typeface="ヒラギノ角ゴ Pro W3"/>
        </a:defRPr>
      </a:lvl4pPr>
      <a:lvl5pPr marL="22860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rgbClr val="FFFFFF"/>
          </a:solidFill>
          <a:latin typeface="+mn-lt"/>
          <a:ea typeface="ヒラギノ角ゴ Pro W3" pitchFamily="-77" charset="-128"/>
          <a:cs typeface="ヒラギノ角ゴ Pro W3"/>
        </a:defRPr>
      </a:lvl5pPr>
      <a:lvl6pPr marL="27432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6pPr>
      <a:lvl7pPr marL="32004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7pPr>
      <a:lvl8pPr marL="36576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8pPr>
      <a:lvl9pPr marL="4114800" indent="-457200" algn="l" rtl="0" eaLnBrk="1" fontAlgn="base" hangingPunct="1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-77" charset="0"/>
        <a:buChar char="•"/>
        <a:defRPr sz="2000">
          <a:solidFill>
            <a:schemeClr val="tx1"/>
          </a:solidFill>
          <a:latin typeface="+mn-lt"/>
          <a:ea typeface="ヒラギノ角ゴ Pro W3" pitchFamily="-7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514600"/>
            <a:ext cx="594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620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4pPr>
      <a:lvl5pPr marL="21336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514600"/>
            <a:ext cx="594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620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4pPr>
      <a:lvl5pPr marL="2133600" indent="-3048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accent2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0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65752-DD86-4CD6-881E-1E3F08F7E248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A4337-F40D-4201-9628-C4A8DE6FE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AC291-4B42-4C79-8C8E-5F2A09C63095}" type="datetimeFigureOut">
              <a:rPr lang="en-US"/>
              <a:pPr>
                <a:defRPr/>
              </a:pPr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6318E-D402-4A73-A178-D8D36530A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924800" cy="1371600"/>
          </a:xfrm>
        </p:spPr>
        <p:txBody>
          <a:bodyPr/>
          <a:lstStyle/>
          <a:p>
            <a:r>
              <a:rPr lang="en-US" sz="6000" dirty="0" smtClean="0"/>
              <a:t>Travel </a:t>
            </a:r>
            <a:r>
              <a:rPr lang="en-US" sz="6000" dirty="0" smtClean="0"/>
              <a:t>Reduction</a:t>
            </a:r>
            <a:r>
              <a:rPr lang="en-US" sz="6000" dirty="0" smtClean="0"/>
              <a:t> Initiatives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143000"/>
          </a:xfrm>
        </p:spPr>
        <p:txBody>
          <a:bodyPr/>
          <a:lstStyle/>
          <a:p>
            <a:r>
              <a:rPr lang="en-US" sz="3600" dirty="0" smtClean="0"/>
              <a:t>Intermountain Healthcare</a:t>
            </a:r>
          </a:p>
          <a:p>
            <a:r>
              <a:rPr lang="en-US" sz="3600" dirty="0" smtClean="0"/>
              <a:t>January 11,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41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:\CO\Dept\Communications\MULTIMEDIA RESOURCES\Images\FACILITIES\HOSPITALS\UCR Facilities\I-Med\Full Camp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-152400"/>
            <a:ext cx="12335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760" y="182879"/>
            <a:ext cx="8229600" cy="32624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ヒラギノ角ゴ Pro W3"/>
                <a:cs typeface="ヒラギノ角ゴ Pro W3"/>
              </a:defRPr>
            </a:lvl9pPr>
          </a:lstStyle>
          <a:p>
            <a:pPr marL="0" lvl="0" indent="0" fontAlgn="t"/>
            <a:r>
              <a:rPr lang="en-US" sz="14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Intermountain Healthcare</a:t>
            </a:r>
          </a:p>
          <a:p>
            <a:pPr marL="0" lvl="0" indent="0" fontAlgn="t"/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Established			Founded in 1975 when The Church of Jesus Christ of Latter-day Saints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donated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its 15-hospital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the community under Intermountain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Healthcare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management.  </a:t>
            </a: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Hospitals		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23</a:t>
            </a:r>
            <a:endParaRPr lang="en-US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Hospital beds 	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2,802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licensed; 2501 staffed</a:t>
            </a:r>
          </a:p>
          <a:p>
            <a:pPr marL="0" lvl="0" indent="0" fontAlgn="t"/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Clinics 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200+</a:t>
            </a:r>
            <a:endParaRPr lang="en-US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Health Plans insured lives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Approximately  750,000</a:t>
            </a:r>
            <a:endParaRPr lang="en-US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Clinical Programs		8 (Cardiovascular, Oncology, Women &amp; Newborns, Intensive Medicine,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Primary Care, Pediatric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Specialties, Surgical Services, Behavioral Health)</a:t>
            </a: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Employees 		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38,000 FTE’s</a:t>
            </a:r>
            <a:endParaRPr lang="en-US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Employee Physicians		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1,400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 </a:t>
            </a:r>
            <a:endParaRPr lang="en-US" sz="1400" b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t"/>
            <a:r>
              <a:rPr lang="en-US" sz="1400" b="1" dirty="0" smtClean="0">
                <a:latin typeface="Calibri" panose="020F0502020204030204" pitchFamily="34" charset="0"/>
              </a:rPr>
              <a:t>Affiliated  Physicians		5,000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72400" y="6275034"/>
            <a:ext cx="914400" cy="269288"/>
          </a:xfrm>
          <a:prstGeom prst="rect">
            <a:avLst/>
          </a:prstGeom>
        </p:spPr>
        <p:txBody>
          <a:bodyPr/>
          <a:lstStyle/>
          <a:p>
            <a:fld id="{8340D5A2-2D39-4085-A69F-874E9EF63A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C:\Users\colbutle\Desktop\MED PHOTOS\272448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 r="3226" b="13454"/>
          <a:stretch/>
        </p:blipFill>
        <p:spPr bwMode="auto">
          <a:xfrm>
            <a:off x="0" y="-56879"/>
            <a:ext cx="9144000" cy="70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362215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Mission -“Helping people live the healthiest lives possible”</a:t>
            </a:r>
          </a:p>
          <a:p>
            <a:pPr algn="ctr" defTabSz="45716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2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defTabSz="4571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No Harm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HLTH_V_3CP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" y="81159"/>
            <a:ext cx="1298448" cy="10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 few basics…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Transit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Discounted Fares, VanShare, Transit Passes, car pooling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Fuel efficient and alternative fuel vehicles, monitoring devices, no 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Web Ex, Tele Presence, Work from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Walking &amp; Biking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Safe pathways, lockers, showers</a:t>
            </a:r>
          </a:p>
        </p:txBody>
      </p:sp>
    </p:spTree>
    <p:extLst>
      <p:ext uri="{BB962C8B-B14F-4D97-AF65-F5344CB8AC3E}">
        <p14:creationId xmlns:p14="http://schemas.microsoft.com/office/powerpoint/2010/main" val="40933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 few Stats…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10.7 million fleet and carpool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682 vehicles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vehicles less than 10 years of 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Inventory includes, EV, CNG, hybrids, clean diesel, and gasoline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UTA Ridership 7%, </a:t>
            </a:r>
            <a:r>
              <a:rPr lang="en-US" dirty="0" smtClean="0"/>
              <a:t>Total</a:t>
            </a:r>
            <a:r>
              <a:rPr lang="en-US" dirty="0" smtClean="0"/>
              <a:t> Miles 4,266,782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40 Transit Passes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 from Home  300+ FTE’s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25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Public Transit ridership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 Fleet &amp; Pool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 to move towards more efficient and alternative fuel vehicles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“Work from Home” FTE’s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Education and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Web Ex and Tele Presence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EV charging stations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on </a:t>
            </a:r>
            <a:r>
              <a:rPr lang="en-US" dirty="0" smtClean="0">
                <a:solidFill>
                  <a:srgbClr val="FFFF00"/>
                </a:solidFill>
              </a:rPr>
              <a:t>“Yellow” </a:t>
            </a:r>
            <a:r>
              <a:rPr lang="en-US" dirty="0" smtClean="0"/>
              <a:t>Alert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communication to all employees of </a:t>
            </a:r>
            <a:r>
              <a:rPr lang="en-US" b="1" dirty="0" smtClean="0">
                <a:solidFill>
                  <a:srgbClr val="FFFF00"/>
                </a:solidFill>
              </a:rPr>
              <a:t>“yellow” </a:t>
            </a:r>
            <a:r>
              <a:rPr lang="en-US" dirty="0" smtClean="0"/>
              <a:t>status with action tips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Encourage use of Public Transit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 travel for meetings – use web ex / Tele </a:t>
            </a:r>
            <a:r>
              <a:rPr lang="en-US" dirty="0" smtClean="0"/>
              <a:t>Presence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 projects that use gasoline equipment or vehicles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“Work from Home”  </a:t>
            </a:r>
          </a:p>
        </p:txBody>
      </p:sp>
    </p:spTree>
    <p:extLst>
      <p:ext uri="{BB962C8B-B14F-4D97-AF65-F5344CB8AC3E}">
        <p14:creationId xmlns:p14="http://schemas.microsoft.com/office/powerpoint/2010/main" val="3998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on </a:t>
            </a:r>
            <a:r>
              <a:rPr lang="en-US" dirty="0" smtClean="0">
                <a:solidFill>
                  <a:srgbClr val="FF0000"/>
                </a:solidFill>
              </a:rPr>
              <a:t>“Red” </a:t>
            </a:r>
            <a:r>
              <a:rPr lang="en-US" dirty="0" smtClean="0"/>
              <a:t>Alert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Send communication to all employees regarding </a:t>
            </a:r>
            <a:r>
              <a:rPr lang="en-US" b="1" dirty="0" smtClean="0">
                <a:solidFill>
                  <a:srgbClr val="FF0000"/>
                </a:solidFill>
              </a:rPr>
              <a:t>“Red” </a:t>
            </a:r>
            <a:r>
              <a:rPr lang="en-US" dirty="0" smtClean="0"/>
              <a:t>status with action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Strongly encourage use of public transit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Postpone events and meetings if possible – use web ex or Tele Presence for meetings that cannot be re-scheduled or cancelled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“Work from Home”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Curtail </a:t>
            </a:r>
            <a:r>
              <a:rPr lang="en-US" dirty="0" smtClean="0"/>
              <a:t>or delay projects </a:t>
            </a:r>
            <a:r>
              <a:rPr lang="en-US" dirty="0" smtClean="0"/>
              <a:t>that use gasoline fueled equipment / vehicles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Questions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algn="ctr"/>
            <a:r>
              <a:rPr lang="en-US" sz="3200" b="1" dirty="0" smtClean="0"/>
              <a:t>Steven.Bergstrom@imail.org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84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7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7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F246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9900"/>
      </a:lt2>
      <a:accent1>
        <a:srgbClr val="00B050"/>
      </a:accent1>
      <a:accent2>
        <a:srgbClr val="99CC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29900"/>
      </a:accent6>
      <a:hlink>
        <a:srgbClr val="00B050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ARH_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3">
        <a:dk1>
          <a:srgbClr val="3E3E5C"/>
        </a:dk1>
        <a:lt1>
          <a:srgbClr val="FFFFFF"/>
        </a:lt1>
        <a:dk2>
          <a:srgbClr val="1A369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EC9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H_SF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9900"/>
      </a:lt2>
      <a:accent1>
        <a:srgbClr val="00B050"/>
      </a:accent1>
      <a:accent2>
        <a:srgbClr val="99CC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29900"/>
      </a:accent6>
      <a:hlink>
        <a:srgbClr val="00B050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ARH_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H_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H_SF 13">
        <a:dk1>
          <a:srgbClr val="3E3E5C"/>
        </a:dk1>
        <a:lt1>
          <a:srgbClr val="FFFFFF"/>
        </a:lt1>
        <a:dk2>
          <a:srgbClr val="1A369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EC9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IMC CAB Update 2013-1</Template>
  <TotalTime>1704</TotalTime>
  <Words>322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Theme4</vt:lpstr>
      <vt:lpstr>Theme1</vt:lpstr>
      <vt:lpstr>ARH_SF</vt:lpstr>
      <vt:lpstr>Custom Design</vt:lpstr>
      <vt:lpstr>1_Custom Design</vt:lpstr>
      <vt:lpstr>Travel Reduction Initiatives</vt:lpstr>
      <vt:lpstr>PowerPoint Presentation</vt:lpstr>
      <vt:lpstr>PowerPoint Presentation</vt:lpstr>
      <vt:lpstr>A few basics…</vt:lpstr>
      <vt:lpstr>A few Stats…</vt:lpstr>
      <vt:lpstr>Goals</vt:lpstr>
      <vt:lpstr>Actions on “Yellow” Alert Days</vt:lpstr>
      <vt:lpstr>Actions on “Red” Alert Days</vt:lpstr>
      <vt:lpstr>Questions</vt:lpstr>
    </vt:vector>
  </TitlesOfParts>
  <Company>Intermountain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Annual Intermountain Healthcare Sustainability Conference 2015</dc:title>
  <dc:creator>Steven Bergstrom</dc:creator>
  <cp:lastModifiedBy>Steven Bergstrom</cp:lastModifiedBy>
  <cp:revision>64</cp:revision>
  <dcterms:created xsi:type="dcterms:W3CDTF">2015-10-14T17:06:59Z</dcterms:created>
  <dcterms:modified xsi:type="dcterms:W3CDTF">2017-01-04T18:04:56Z</dcterms:modified>
</cp:coreProperties>
</file>